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2" d="100"/>
          <a:sy n="82" d="100"/>
        </p:scale>
        <p:origin x="691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fr-FR" sz="4400" b="0" strike="noStrike" spc="-1">
                <a:latin typeface="Arial"/>
              </a:rPr>
              <a:t>Cliquez pour déplacer la diapo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fr-FR" sz="2000" b="0" strike="noStrike" spc="-1">
                <a:latin typeface="Arial"/>
              </a:rPr>
              <a:t>Cliquez pour modifier le format des notes</a:t>
            </a:r>
          </a:p>
        </p:txBody>
      </p:sp>
      <p:sp>
        <p:nvSpPr>
          <p:cNvPr id="7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fr-FR" sz="1400" b="0" strike="noStrike" spc="-1">
                <a:latin typeface="Times New Roman"/>
              </a:rPr>
              <a:t>&lt;en-tête&gt;</a:t>
            </a:r>
          </a:p>
        </p:txBody>
      </p:sp>
      <p:sp>
        <p:nvSpPr>
          <p:cNvPr id="79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algn="r"/>
            <a:r>
              <a:rPr lang="fr-FR" sz="1400" b="0" strike="noStrike" spc="-1">
                <a:latin typeface="Times New Roman"/>
              </a:rPr>
              <a:t>&lt;date/heure&gt;</a:t>
            </a:r>
          </a:p>
        </p:txBody>
      </p:sp>
      <p:sp>
        <p:nvSpPr>
          <p:cNvPr id="80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r>
              <a:rPr lang="fr-FR" sz="1400" b="0" strike="noStrike" spc="-1">
                <a:latin typeface="Times New Roman"/>
              </a:rPr>
              <a:t>&lt;pied de page&gt;</a:t>
            </a:r>
          </a:p>
        </p:txBody>
      </p:sp>
      <p:sp>
        <p:nvSpPr>
          <p:cNvPr id="81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algn="r"/>
            <a:fld id="{E6DA0FB7-5347-4056-8B61-ADA8E2388364}" type="slidenum">
              <a:rPr lang="fr-FR" sz="1400" b="0" strike="noStrike" spc="-1">
                <a:latin typeface="Times New Roman"/>
              </a:rPr>
              <a:t>‹N°›</a:t>
            </a:fld>
            <a:endParaRPr lang="fr-FR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5320" cy="3085200"/>
          </a:xfrm>
          <a:prstGeom prst="rect">
            <a:avLst/>
          </a:prstGeom>
          <a:ln w="0">
            <a:noFill/>
          </a:ln>
        </p:spPr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sldNum"/>
          </p:nvPr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2C1A8563-C93F-41F6-B9CF-9B9AB467C108}" type="slidenum">
              <a:rPr lang="fr-FR" sz="1200" b="0" strike="noStrike" spc="-1">
                <a:latin typeface="Times New Roman"/>
              </a:rPr>
              <a:t>1</a:t>
            </a:fld>
            <a:endParaRPr lang="fr-FR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  <a:ln w="0">
            <a:noFill/>
          </a:ln>
        </p:spPr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sldNum"/>
          </p:nvPr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BF449ADD-241C-4A92-8D1C-D97AC395BE8F}" type="slidenum">
              <a:rPr lang="fr-FR" sz="1200" b="0" strike="noStrike" spc="-1">
                <a:latin typeface="Times New Roman"/>
              </a:rPr>
              <a:t>10</a:t>
            </a:fld>
            <a:endParaRPr lang="fr-FR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fr-FR" sz="1800" b="0" strike="noStrike" spc="-1">
                <a:latin typeface="Arial"/>
              </a:rPr>
              <a:t>Cliquez pour éditer le format du texte-titre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fr-FR" sz="4400" b="0" strike="noStrike" spc="-1">
                <a:latin typeface="Arial"/>
              </a:rPr>
              <a:t>Cliquez pour éditer le format du texte-titre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Ms-rzHoxZCI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ZoneTexte 3"/>
          <p:cNvSpPr/>
          <p:nvPr/>
        </p:nvSpPr>
        <p:spPr>
          <a:xfrm>
            <a:off x="-97200" y="3715920"/>
            <a:ext cx="5631120" cy="3381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2400" b="1" strike="noStrike" spc="-1">
                <a:solidFill>
                  <a:srgbClr val="FFFFFF"/>
                </a:solidFill>
                <a:latin typeface="Calibri"/>
                <a:ea typeface="DejaVu Sans"/>
              </a:rPr>
              <a:t>COLLÈGE DESCARTES, REP +,</a:t>
            </a:r>
            <a:endParaRPr lang="fr-FR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400" b="1" strike="noStrike" spc="-1">
                <a:solidFill>
                  <a:srgbClr val="FFFFFF"/>
                </a:solidFill>
                <a:latin typeface="Calibri"/>
                <a:ea typeface="DejaVu Sans"/>
              </a:rPr>
              <a:t> LE HAVRE</a:t>
            </a:r>
            <a:endParaRPr lang="fr-FR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400" b="1" strike="noStrike" spc="-1">
                <a:solidFill>
                  <a:srgbClr val="FFFFFF"/>
                </a:solidFill>
                <a:latin typeface="Calibri"/>
                <a:ea typeface="DejaVu Sans"/>
              </a:rPr>
              <a:t>GROUPE CORDÉES DE LA RÉUSSITE, NIVEAU 4ème</a:t>
            </a:r>
            <a:endParaRPr lang="fr-FR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400" b="1" strike="noStrike" spc="-1">
                <a:solidFill>
                  <a:srgbClr val="FFFFFF"/>
                </a:solidFill>
                <a:latin typeface="Calibri"/>
                <a:ea typeface="DejaVu Sans"/>
              </a:rPr>
              <a:t> </a:t>
            </a:r>
            <a:endParaRPr lang="fr-FR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400" b="1" strike="noStrike" spc="-1">
                <a:solidFill>
                  <a:srgbClr val="FFFFFF"/>
                </a:solidFill>
                <a:latin typeface="Calibri"/>
                <a:ea typeface="DejaVu Sans"/>
              </a:rPr>
              <a:t>PROGRAMME D’ÉTUDES INTÉGRÉES</a:t>
            </a:r>
            <a:endParaRPr lang="fr-FR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400" b="1" strike="noStrike" spc="-1">
                <a:solidFill>
                  <a:srgbClr val="FFFFFF"/>
                </a:solidFill>
                <a:latin typeface="Calibri"/>
                <a:ea typeface="DejaVu Sans"/>
              </a:rPr>
              <a:t>2021-2022</a:t>
            </a:r>
            <a:endParaRPr lang="fr-FR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400" b="1" strike="noStrike" spc="-1">
                <a:solidFill>
                  <a:srgbClr val="FFFFFF"/>
                </a:solidFill>
                <a:latin typeface="Calibri"/>
                <a:ea typeface="DejaVu Sans"/>
              </a:rPr>
              <a:t>IEP RENNES</a:t>
            </a:r>
            <a:endParaRPr lang="fr-FR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ZoneTexte 1"/>
          <p:cNvSpPr/>
          <p:nvPr/>
        </p:nvSpPr>
        <p:spPr>
          <a:xfrm>
            <a:off x="165240" y="398880"/>
            <a:ext cx="12025440" cy="883173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4400" b="1" strike="noStrike" cap="all" spc="-1" dirty="0">
                <a:solidFill>
                  <a:srgbClr val="28354C"/>
                </a:solidFill>
                <a:latin typeface="Calibri"/>
                <a:ea typeface="DejaVu Sans"/>
              </a:rPr>
              <a:t>Les Éoliennes en mer</a:t>
            </a:r>
            <a:endParaRPr lang="fr-FR" sz="4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4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fr-FR" sz="3200" b="1" strike="noStrike" spc="-1" dirty="0">
                <a:solidFill>
                  <a:srgbClr val="28354C"/>
                </a:solidFill>
                <a:latin typeface="Calibri"/>
                <a:ea typeface="DejaVu Sans"/>
              </a:rPr>
              <a:t>Il existe deux principaux types d’éoliennes en mer :</a:t>
            </a:r>
            <a:endParaRPr lang="fr-FR" sz="32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fr-FR" sz="32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fr-FR" sz="3200" b="1" strike="noStrike" spc="-1" dirty="0">
                <a:solidFill>
                  <a:srgbClr val="28354C"/>
                </a:solidFill>
                <a:latin typeface="Calibri"/>
                <a:ea typeface="DejaVu Sans"/>
              </a:rPr>
              <a:t>- Les éoliennes flottantes, qui offrent l’avantage de pouvoir être </a:t>
            </a:r>
            <a:r>
              <a:rPr lang="fr-FR" sz="3200" b="1" spc="-1" dirty="0">
                <a:solidFill>
                  <a:srgbClr val="28354C"/>
                </a:solidFill>
                <a:latin typeface="Calibri"/>
                <a:ea typeface="DejaVu Sans"/>
              </a:rPr>
              <a:t>assemblé</a:t>
            </a:r>
            <a:r>
              <a:rPr lang="fr-FR" sz="3200" b="1" strike="noStrike" spc="-1" dirty="0">
                <a:solidFill>
                  <a:srgbClr val="28354C"/>
                </a:solidFill>
                <a:latin typeface="Calibri"/>
                <a:ea typeface="DejaVu Sans"/>
              </a:rPr>
              <a:t>es intégralement sur terre et d’être implantées dans des zones où la profondeur des fonds marins ne permet pas la construction de fondations.</a:t>
            </a:r>
            <a:endParaRPr lang="fr-FR" sz="32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fr-FR" sz="32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fr-FR" sz="3200" b="1" strike="noStrike" spc="-1" dirty="0">
                <a:solidFill>
                  <a:srgbClr val="28354C"/>
                </a:solidFill>
                <a:latin typeface="Calibri"/>
                <a:ea typeface="DejaVu Sans"/>
              </a:rPr>
              <a:t>- Les éoliennes fixes, qui sont implantées sur des fonds peu profonds, c’est cette technologie qui a été retenue pour le parc de Fécamp (profondeur moyenne d’environ 30 mètres).</a:t>
            </a:r>
            <a:endParaRPr lang="fr-FR" sz="32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fr-FR" sz="32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fr-FR" sz="32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fr-FR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3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32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ZoneTexte 2"/>
          <p:cNvSpPr/>
          <p:nvPr/>
        </p:nvSpPr>
        <p:spPr>
          <a:xfrm>
            <a:off x="0" y="19440"/>
            <a:ext cx="11879280" cy="784684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2800" b="1" strike="noStrike" spc="-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DejaVu Sans"/>
              </a:rPr>
              <a:t>L’USINE SIEMENS – GEMESA DU HAVRE</a:t>
            </a:r>
            <a:endParaRPr lang="fr-FR" sz="2800" b="0" strike="noStrike" spc="-1" dirty="0">
              <a:solidFill>
                <a:schemeClr val="tx1">
                  <a:lumMod val="95000"/>
                  <a:lumOff val="5000"/>
                </a:schemeClr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strike="noStrike" spc="-1" dirty="0">
              <a:solidFill>
                <a:schemeClr val="tx1">
                  <a:lumMod val="95000"/>
                  <a:lumOff val="5000"/>
                </a:schemeClr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800" b="1" strike="noStrike" spc="-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DejaVu Sans"/>
              </a:rPr>
              <a:t>Le plus gros projet industriel dédié aux énergies renouvelables en France :</a:t>
            </a:r>
            <a:endParaRPr lang="fr-FR" sz="2800" b="0" strike="noStrike" spc="-1" dirty="0">
              <a:solidFill>
                <a:schemeClr val="tx1">
                  <a:lumMod val="95000"/>
                  <a:lumOff val="5000"/>
                </a:schemeClr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strike="noStrike" spc="-1" dirty="0">
              <a:solidFill>
                <a:schemeClr val="tx1">
                  <a:lumMod val="95000"/>
                  <a:lumOff val="5000"/>
                </a:schemeClr>
              </a:solidFill>
              <a:latin typeface="Arial"/>
            </a:endParaRPr>
          </a:p>
          <a:p>
            <a:pPr marL="285840" indent="-285840" algn="just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fr-FR" sz="2800" b="1" strike="noStrike" spc="-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DejaVu Sans"/>
              </a:rPr>
              <a:t>Implantation au pied de l’ancienne centrale thermique EDF du Havre</a:t>
            </a:r>
          </a:p>
          <a:p>
            <a:pPr algn="just">
              <a:lnSpc>
                <a:spcPct val="100000"/>
              </a:lnSpc>
              <a:buClr>
                <a:srgbClr val="000000"/>
              </a:buClr>
            </a:pPr>
            <a:endParaRPr lang="fr-FR" sz="2800" b="0" strike="noStrike" spc="-1" dirty="0">
              <a:solidFill>
                <a:schemeClr val="tx1">
                  <a:lumMod val="95000"/>
                  <a:lumOff val="5000"/>
                </a:schemeClr>
              </a:solidFill>
              <a:latin typeface="Arial"/>
            </a:endParaRPr>
          </a:p>
          <a:p>
            <a:pPr marL="285840" indent="-285840" algn="just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fr-FR" sz="2800" b="1" strike="noStrike" spc="-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DejaVu Sans"/>
              </a:rPr>
              <a:t>Mise en activité au début de l’année 2022</a:t>
            </a:r>
          </a:p>
          <a:p>
            <a:pPr algn="just">
              <a:lnSpc>
                <a:spcPct val="100000"/>
              </a:lnSpc>
              <a:buClr>
                <a:srgbClr val="000000"/>
              </a:buClr>
            </a:pPr>
            <a:endParaRPr lang="fr-FR" sz="2800" b="0" strike="noStrike" spc="-1" dirty="0">
              <a:solidFill>
                <a:schemeClr val="tx1">
                  <a:lumMod val="95000"/>
                  <a:lumOff val="5000"/>
                </a:schemeClr>
              </a:solidFill>
              <a:latin typeface="Arial"/>
            </a:endParaRPr>
          </a:p>
          <a:p>
            <a:pPr marL="343080" indent="-343080" algn="just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fr-FR" sz="2800" b="1" strike="noStrike" spc="-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DejaVu Sans"/>
              </a:rPr>
              <a:t>Centre névralgique du programme éolien en mer français : le site industriel havrais produira les éoliennes des parcs de Dieppe-Le Tréport, Fécamp, Courseulles sur mer, Saint Brieuc et Yeu-Noirmoutier</a:t>
            </a:r>
          </a:p>
          <a:p>
            <a:pPr algn="just">
              <a:lnSpc>
                <a:spcPct val="100000"/>
              </a:lnSpc>
              <a:buClr>
                <a:srgbClr val="000000"/>
              </a:buClr>
            </a:pPr>
            <a:endParaRPr lang="fr-FR" sz="2800" b="0" strike="noStrike" spc="-1" dirty="0">
              <a:solidFill>
                <a:schemeClr val="tx1">
                  <a:lumMod val="95000"/>
                  <a:lumOff val="5000"/>
                </a:schemeClr>
              </a:solidFill>
              <a:latin typeface="Arial"/>
            </a:endParaRPr>
          </a:p>
          <a:p>
            <a:pPr marL="343080" indent="-343080" algn="just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fr-FR" sz="2800" b="1" strike="noStrike" spc="-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DejaVu Sans"/>
              </a:rPr>
              <a:t>Création de 750 emplois directs et indirects sur le Havre, et de 1 400 au total dans la région</a:t>
            </a:r>
            <a:endParaRPr lang="fr-FR" sz="2800" b="0" strike="noStrike" spc="-1" dirty="0">
              <a:solidFill>
                <a:schemeClr val="tx1">
                  <a:lumMod val="95000"/>
                  <a:lumOff val="5000"/>
                </a:schemeClr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fr-FR" sz="2800" b="0" strike="noStrike" spc="-1" dirty="0">
              <a:solidFill>
                <a:schemeClr val="tx1">
                  <a:lumMod val="95000"/>
                  <a:lumOff val="5000"/>
                </a:schemeClr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fr-FR" sz="2800" b="0" strike="noStrike" spc="-1" dirty="0">
              <a:solidFill>
                <a:schemeClr val="tx1">
                  <a:lumMod val="95000"/>
                  <a:lumOff val="5000"/>
                </a:schemeClr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fr-FR" sz="2800" b="0" strike="noStrike" spc="-1" dirty="0">
              <a:solidFill>
                <a:schemeClr val="tx1">
                  <a:lumMod val="95000"/>
                  <a:lumOff val="5000"/>
                </a:schemeClr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800" b="0" strike="noStrike" spc="-1" dirty="0">
              <a:solidFill>
                <a:schemeClr val="tx1">
                  <a:lumMod val="95000"/>
                  <a:lumOff val="5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ZoneTexte 1"/>
          <p:cNvSpPr/>
          <p:nvPr/>
        </p:nvSpPr>
        <p:spPr>
          <a:xfrm>
            <a:off x="400320" y="257760"/>
            <a:ext cx="11390040" cy="775451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4400" b="1" strike="noStrike" cap="all" spc="-1" dirty="0">
                <a:solidFill>
                  <a:srgbClr val="28354C"/>
                </a:solidFill>
                <a:latin typeface="Calibri"/>
                <a:ea typeface="DejaVu Sans"/>
              </a:rPr>
              <a:t>Les DIFFÉRENTES ÉTAPES DE LA CONSTRUCTION DU SITE FÉCAMPOIS</a:t>
            </a:r>
            <a:r>
              <a:rPr lang="fr-FR" sz="4400" b="1" strike="noStrike" cap="all" spc="-1" dirty="0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endParaRPr lang="fr-FR" sz="4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4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4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4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4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4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u="sng" strike="noStrike" spc="-1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Calibri"/>
                <a:ea typeface="DejaVu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https://youtu.be/Ms-rzHoxZCI</a:t>
            </a:r>
            <a:endParaRPr lang="fr-FR" sz="2400" b="0" strike="noStrike" spc="-1" dirty="0">
              <a:solidFill>
                <a:schemeClr val="tx1">
                  <a:lumMod val="95000"/>
                  <a:lumOff val="5000"/>
                </a:schemeClr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solidFill>
                <a:schemeClr val="tx1">
                  <a:lumMod val="95000"/>
                  <a:lumOff val="5000"/>
                </a:schemeClr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fr-FR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fr-F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-</a:t>
            </a:r>
            <a:endParaRPr lang="fr-FR" sz="1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ZoneTexte 3"/>
          <p:cNvSpPr/>
          <p:nvPr/>
        </p:nvSpPr>
        <p:spPr>
          <a:xfrm>
            <a:off x="758880" y="264747"/>
            <a:ext cx="10903680" cy="538463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3600" b="1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III – PARTISANS ET OPPOSANTS À L’ ÉNERGIE ÉOLIENNE</a:t>
            </a:r>
          </a:p>
          <a:p>
            <a:pPr algn="ctr">
              <a:lnSpc>
                <a:spcPct val="100000"/>
              </a:lnSpc>
            </a:pPr>
            <a:r>
              <a:rPr lang="fr-FR" sz="3600" b="1" spc="-1" dirty="0">
                <a:solidFill>
                  <a:srgbClr val="FFFFFF"/>
                </a:solidFill>
                <a:latin typeface="Calibri"/>
                <a:ea typeface="DejaVu Sans"/>
              </a:rPr>
              <a:t>LE DÉBAT</a:t>
            </a:r>
            <a:endParaRPr lang="fr-FR" sz="3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3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3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3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3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3200" b="1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LE DÉBAT </a:t>
            </a:r>
            <a:endParaRPr lang="fr-FR" sz="3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3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3200" b="0" strike="noStrike" spc="-1" dirty="0">
              <a:latin typeface="Arial"/>
            </a:endParaRPr>
          </a:p>
        </p:txBody>
      </p:sp>
      <p:pic>
        <p:nvPicPr>
          <p:cNvPr id="102" name="Image 2"/>
          <p:cNvPicPr/>
          <p:nvPr/>
        </p:nvPicPr>
        <p:blipFill>
          <a:blip r:embed="rId3"/>
          <a:srcRect l="594" t="28339" r="26791" b="4486"/>
          <a:stretch/>
        </p:blipFill>
        <p:spPr>
          <a:xfrm>
            <a:off x="5905055" y="3109717"/>
            <a:ext cx="5528065" cy="3483536"/>
          </a:xfrm>
          <a:prstGeom prst="rect">
            <a:avLst/>
          </a:prstGeom>
          <a:ln w="0">
            <a:noFill/>
          </a:ln>
        </p:spPr>
      </p:pic>
      <p:pic>
        <p:nvPicPr>
          <p:cNvPr id="103" name="Image 4"/>
          <p:cNvPicPr/>
          <p:nvPr/>
        </p:nvPicPr>
        <p:blipFill>
          <a:blip r:embed="rId4"/>
          <a:srcRect l="5258" t="29095" r="28551" b="4570"/>
          <a:stretch/>
        </p:blipFill>
        <p:spPr>
          <a:xfrm>
            <a:off x="758880" y="1588054"/>
            <a:ext cx="5764441" cy="3469137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ZoneTexte 3"/>
          <p:cNvSpPr/>
          <p:nvPr/>
        </p:nvSpPr>
        <p:spPr>
          <a:xfrm>
            <a:off x="644160" y="143449"/>
            <a:ext cx="10903680" cy="701585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2800" b="1" strike="noStrike" spc="-1" dirty="0">
                <a:solidFill>
                  <a:srgbClr val="28354C"/>
                </a:solidFill>
                <a:latin typeface="Calibri"/>
                <a:ea typeface="DejaVu Sans"/>
              </a:rPr>
              <a:t>DOSSIER RÉALISÉ PAR : </a:t>
            </a:r>
            <a:endParaRPr lang="fr-FR" sz="2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200" b="1" strike="noStrike" spc="-1" dirty="0">
                <a:solidFill>
                  <a:srgbClr val="28354C"/>
                </a:solidFill>
                <a:latin typeface="Calibri"/>
                <a:ea typeface="DejaVu Sans"/>
              </a:rPr>
              <a:t>BABAYEV </a:t>
            </a:r>
            <a:r>
              <a:rPr lang="fr-FR" sz="2200" b="1" strike="noStrike" spc="-1" dirty="0" err="1">
                <a:solidFill>
                  <a:srgbClr val="28354C"/>
                </a:solidFill>
                <a:latin typeface="Calibri"/>
                <a:ea typeface="DejaVu Sans"/>
              </a:rPr>
              <a:t>Elmir</a:t>
            </a:r>
            <a:endParaRPr lang="fr-FR" sz="2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200" b="1" strike="noStrike" spc="-1" dirty="0">
                <a:solidFill>
                  <a:srgbClr val="28354C"/>
                </a:solidFill>
                <a:latin typeface="Calibri"/>
                <a:ea typeface="DejaVu Sans"/>
              </a:rPr>
              <a:t>CHENAFI </a:t>
            </a:r>
            <a:r>
              <a:rPr lang="fr-FR" sz="2200" b="1" strike="noStrike" spc="-1" dirty="0" err="1">
                <a:solidFill>
                  <a:srgbClr val="28354C"/>
                </a:solidFill>
                <a:latin typeface="Calibri"/>
                <a:ea typeface="DejaVu Sans"/>
              </a:rPr>
              <a:t>Nihed</a:t>
            </a:r>
            <a:endParaRPr lang="fr-FR" sz="2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200" b="1" strike="noStrike" spc="-1" dirty="0">
                <a:solidFill>
                  <a:srgbClr val="28354C"/>
                </a:solidFill>
                <a:latin typeface="Calibri"/>
                <a:ea typeface="DejaVu Sans"/>
              </a:rPr>
              <a:t>DE BRITO Nina</a:t>
            </a:r>
            <a:endParaRPr lang="fr-FR" sz="2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200" b="1" strike="noStrike" spc="-1" dirty="0">
                <a:solidFill>
                  <a:srgbClr val="28354C"/>
                </a:solidFill>
                <a:latin typeface="Calibri"/>
                <a:ea typeface="DejaVu Sans"/>
              </a:rPr>
              <a:t>DEME Aissata</a:t>
            </a:r>
            <a:endParaRPr lang="fr-FR" sz="2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200" b="1" strike="noStrike" spc="-1" dirty="0">
                <a:solidFill>
                  <a:srgbClr val="28354C"/>
                </a:solidFill>
                <a:latin typeface="Calibri"/>
                <a:ea typeface="DejaVu Sans"/>
              </a:rPr>
              <a:t>DIALLO </a:t>
            </a:r>
            <a:r>
              <a:rPr lang="fr-FR" sz="2200" b="1" strike="noStrike" spc="-1" dirty="0" err="1">
                <a:solidFill>
                  <a:srgbClr val="28354C"/>
                </a:solidFill>
                <a:latin typeface="Calibri"/>
                <a:ea typeface="DejaVu Sans"/>
              </a:rPr>
              <a:t>Doudiel</a:t>
            </a:r>
            <a:endParaRPr lang="fr-FR" sz="2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200" b="1" strike="noStrike" spc="-1" dirty="0">
                <a:solidFill>
                  <a:srgbClr val="28354C"/>
                </a:solidFill>
                <a:latin typeface="Calibri"/>
                <a:ea typeface="DejaVu Sans"/>
              </a:rPr>
              <a:t>DOGO-NENDJE </a:t>
            </a:r>
            <a:r>
              <a:rPr lang="fr-FR" sz="2200" b="1" strike="noStrike" spc="-1" dirty="0" err="1">
                <a:solidFill>
                  <a:srgbClr val="28354C"/>
                </a:solidFill>
                <a:latin typeface="Calibri"/>
                <a:ea typeface="DejaVu Sans"/>
              </a:rPr>
              <a:t>Nouko</a:t>
            </a:r>
            <a:endParaRPr lang="fr-FR" sz="2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200" b="1" strike="noStrike" spc="-1" dirty="0">
                <a:solidFill>
                  <a:srgbClr val="28354C"/>
                </a:solidFill>
                <a:latin typeface="Calibri"/>
                <a:ea typeface="DejaVu Sans"/>
              </a:rPr>
              <a:t>DORE Léa</a:t>
            </a:r>
            <a:endParaRPr lang="fr-FR" sz="2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200" b="1" strike="noStrike" spc="-1" dirty="0">
                <a:solidFill>
                  <a:srgbClr val="28354C"/>
                </a:solidFill>
                <a:latin typeface="Calibri"/>
                <a:ea typeface="DejaVu Sans"/>
              </a:rPr>
              <a:t>GOURNAY </a:t>
            </a:r>
            <a:r>
              <a:rPr lang="fr-FR" sz="2200" b="1" strike="noStrike" spc="-1" dirty="0" err="1">
                <a:solidFill>
                  <a:srgbClr val="28354C"/>
                </a:solidFill>
                <a:latin typeface="Calibri"/>
                <a:ea typeface="DejaVu Sans"/>
              </a:rPr>
              <a:t>Lenzo</a:t>
            </a:r>
            <a:endParaRPr lang="fr-FR" sz="2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200" b="1" strike="noStrike" spc="-1" dirty="0">
                <a:solidFill>
                  <a:srgbClr val="28354C"/>
                </a:solidFill>
                <a:latin typeface="Calibri"/>
                <a:ea typeface="DejaVu Sans"/>
              </a:rPr>
              <a:t>HAMMOUALI-BURBAN Ismaël</a:t>
            </a:r>
            <a:endParaRPr lang="fr-FR" sz="2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200" b="1" strike="noStrike" spc="-1" dirty="0">
                <a:solidFill>
                  <a:srgbClr val="28354C"/>
                </a:solidFill>
                <a:latin typeface="Calibri"/>
                <a:ea typeface="DejaVu Sans"/>
              </a:rPr>
              <a:t>MATHIEN Lory</a:t>
            </a:r>
            <a:endParaRPr lang="fr-FR" sz="2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200" b="1" strike="noStrike" spc="-1" dirty="0">
                <a:solidFill>
                  <a:srgbClr val="28354C"/>
                </a:solidFill>
                <a:latin typeface="Calibri"/>
                <a:ea typeface="DejaVu Sans"/>
              </a:rPr>
              <a:t>MAUGIS Hugo</a:t>
            </a:r>
            <a:endParaRPr lang="fr-FR" sz="2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200" b="1" strike="noStrike" spc="-1" dirty="0">
                <a:solidFill>
                  <a:srgbClr val="28354C"/>
                </a:solidFill>
                <a:latin typeface="Calibri"/>
                <a:ea typeface="DejaVu Sans"/>
              </a:rPr>
              <a:t>MOUTON Lorenzo</a:t>
            </a:r>
            <a:endParaRPr lang="fr-FR" sz="2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200" b="1" strike="noStrike" spc="-1" dirty="0">
                <a:solidFill>
                  <a:srgbClr val="28354C"/>
                </a:solidFill>
                <a:latin typeface="Calibri"/>
                <a:ea typeface="DejaVu Sans"/>
              </a:rPr>
              <a:t>TOFFODJI Océane</a:t>
            </a:r>
            <a:endParaRPr lang="fr-FR" sz="2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800" b="1" strike="noStrike" spc="-1" dirty="0">
                <a:solidFill>
                  <a:srgbClr val="28354C"/>
                </a:solidFill>
                <a:latin typeface="Calibri"/>
                <a:ea typeface="DejaVu Sans"/>
              </a:rPr>
              <a:t>ENCADREMENT :</a:t>
            </a:r>
            <a:endParaRPr lang="fr-FR" sz="2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400" b="1" strike="noStrike" spc="-1" dirty="0">
                <a:solidFill>
                  <a:srgbClr val="28354C"/>
                </a:solidFill>
                <a:latin typeface="Calibri"/>
                <a:ea typeface="DejaVu Sans"/>
              </a:rPr>
              <a:t>LOPEZ Anne-Sophie, professeure documentaliste</a:t>
            </a:r>
            <a:endParaRPr lang="fr-FR" sz="2400" b="1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400" b="1" strike="noStrike" spc="-1" dirty="0">
                <a:solidFill>
                  <a:srgbClr val="28354C"/>
                </a:solidFill>
                <a:latin typeface="Calibri"/>
                <a:ea typeface="DejaVu Sans"/>
              </a:rPr>
              <a:t>COICAUD Cédric, professeur d’histoire-géographie</a:t>
            </a:r>
            <a:endParaRPr lang="fr-FR" sz="2400" b="1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0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Image 6"/>
          <p:cNvPicPr/>
          <p:nvPr/>
        </p:nvPicPr>
        <p:blipFill>
          <a:blip r:embed="rId3"/>
          <a:stretch/>
        </p:blipFill>
        <p:spPr>
          <a:xfrm>
            <a:off x="0" y="0"/>
            <a:ext cx="6094800" cy="4071960"/>
          </a:xfrm>
          <a:prstGeom prst="rect">
            <a:avLst/>
          </a:prstGeom>
          <a:ln w="0">
            <a:noFill/>
          </a:ln>
        </p:spPr>
      </p:pic>
      <p:sp>
        <p:nvSpPr>
          <p:cNvPr id="84" name="ZoneTexte 7"/>
          <p:cNvSpPr/>
          <p:nvPr/>
        </p:nvSpPr>
        <p:spPr>
          <a:xfrm>
            <a:off x="291960" y="3774240"/>
            <a:ext cx="590364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800" b="1" strike="noStrike" spc="-1">
                <a:solidFill>
                  <a:srgbClr val="FFFFFF"/>
                </a:solidFill>
                <a:latin typeface="Calibri"/>
                <a:ea typeface="DejaVu Sans"/>
              </a:rPr>
              <a:t>CENTRALE THERMIQUE DU HAVRE, FERMÉE EN MARS 2021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85" name="ZoneTexte 8"/>
          <p:cNvSpPr/>
          <p:nvPr/>
        </p:nvSpPr>
        <p:spPr>
          <a:xfrm>
            <a:off x="6287400" y="6488640"/>
            <a:ext cx="590364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800" b="1" strike="noStrike" spc="-1">
                <a:solidFill>
                  <a:srgbClr val="FFFFFF"/>
                </a:solidFill>
                <a:latin typeface="Calibri"/>
                <a:ea typeface="DejaVu Sans"/>
              </a:rPr>
              <a:t>FUTUR PARC ÉOLIEN DE FÉCAMP, MISE EN SERVICE EN 2023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86" name="ZoneTexte 9"/>
          <p:cNvSpPr/>
          <p:nvPr/>
        </p:nvSpPr>
        <p:spPr>
          <a:xfrm>
            <a:off x="-321120" y="4188960"/>
            <a:ext cx="2959200" cy="1796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2800" b="1" strike="noStrike" spc="-1">
                <a:solidFill>
                  <a:srgbClr val="FFFFFF"/>
                </a:solidFill>
                <a:latin typeface="Calibri"/>
                <a:ea typeface="DejaVu Sans"/>
              </a:rPr>
              <a:t>DES SOURCES D’</a:t>
            </a:r>
            <a:r>
              <a:rPr lang="fr-FR" sz="2800" b="1" strike="noStrike" spc="-1">
                <a:solidFill>
                  <a:srgbClr val="FFFFFF"/>
                </a:solidFill>
                <a:latin typeface="Calibri"/>
                <a:ea typeface="Calibri"/>
              </a:rPr>
              <a:t>É</a:t>
            </a:r>
            <a:r>
              <a:rPr lang="fr-FR" sz="2800" b="1" strike="noStrike" spc="-1">
                <a:solidFill>
                  <a:srgbClr val="FFFFFF"/>
                </a:solidFill>
                <a:latin typeface="Calibri"/>
                <a:ea typeface="DejaVu Sans"/>
              </a:rPr>
              <a:t>NERGIES CARBON</a:t>
            </a:r>
            <a:r>
              <a:rPr lang="fr-FR" sz="2800" b="1" strike="noStrike" spc="-1">
                <a:solidFill>
                  <a:srgbClr val="FFFFFF"/>
                </a:solidFill>
                <a:latin typeface="Calibri"/>
                <a:ea typeface="Calibri"/>
              </a:rPr>
              <a:t>É</a:t>
            </a:r>
            <a:r>
              <a:rPr lang="fr-FR" sz="2800" b="1" strike="noStrike" spc="-1">
                <a:solidFill>
                  <a:srgbClr val="FFFFFF"/>
                </a:solidFill>
                <a:latin typeface="Calibri"/>
                <a:ea typeface="DejaVu Sans"/>
              </a:rPr>
              <a:t>ES…</a:t>
            </a:r>
            <a:endParaRPr lang="fr-FR" sz="2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strike="noStrike" spc="-1">
              <a:latin typeface="Arial"/>
            </a:endParaRPr>
          </a:p>
        </p:txBody>
      </p:sp>
      <p:sp>
        <p:nvSpPr>
          <p:cNvPr id="87" name="ZoneTexte 10"/>
          <p:cNvSpPr/>
          <p:nvPr/>
        </p:nvSpPr>
        <p:spPr>
          <a:xfrm>
            <a:off x="9030600" y="5319000"/>
            <a:ext cx="3400200" cy="1369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2800" b="1" strike="noStrike" spc="-1">
                <a:solidFill>
                  <a:srgbClr val="FFFFFF"/>
                </a:solidFill>
                <a:latin typeface="Calibri"/>
                <a:ea typeface="DejaVu Sans"/>
              </a:rPr>
              <a:t>AUX SOURCES D’</a:t>
            </a:r>
            <a:r>
              <a:rPr lang="fr-FR" sz="2800" b="1" strike="noStrike" spc="-1">
                <a:solidFill>
                  <a:srgbClr val="FFFFFF"/>
                </a:solidFill>
                <a:latin typeface="Calibri"/>
                <a:ea typeface="Calibri"/>
              </a:rPr>
              <a:t>É</a:t>
            </a:r>
            <a:r>
              <a:rPr lang="fr-FR" sz="2800" b="1" strike="noStrike" spc="-1">
                <a:solidFill>
                  <a:srgbClr val="FFFFFF"/>
                </a:solidFill>
                <a:latin typeface="Calibri"/>
                <a:ea typeface="DejaVu Sans"/>
              </a:rPr>
              <a:t>NERGIES RENOUVELABLES </a:t>
            </a:r>
            <a:endParaRPr lang="fr-FR" sz="2800" b="0" strike="noStrike" spc="-1">
              <a:latin typeface="Arial"/>
            </a:endParaRPr>
          </a:p>
        </p:txBody>
      </p:sp>
      <p:sp>
        <p:nvSpPr>
          <p:cNvPr id="88" name="ZoneTexte 1"/>
          <p:cNvSpPr/>
          <p:nvPr/>
        </p:nvSpPr>
        <p:spPr>
          <a:xfrm>
            <a:off x="87480" y="127440"/>
            <a:ext cx="12103200" cy="1430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4400" b="1" strike="noStrike" spc="-1">
                <a:solidFill>
                  <a:srgbClr val="FFFFFF"/>
                </a:solidFill>
                <a:latin typeface="Calibri"/>
                <a:ea typeface="DejaVu Sans"/>
              </a:rPr>
              <a:t>LA TRANSITION </a:t>
            </a:r>
            <a:r>
              <a:rPr lang="fr-FR" sz="4400" b="1" strike="noStrike" spc="-1">
                <a:solidFill>
                  <a:srgbClr val="FFFFFF"/>
                </a:solidFill>
                <a:latin typeface="Calibri"/>
                <a:ea typeface="Calibri"/>
              </a:rPr>
              <a:t>É</a:t>
            </a:r>
            <a:r>
              <a:rPr lang="fr-FR" sz="4400" b="1" strike="noStrike" spc="-1">
                <a:solidFill>
                  <a:srgbClr val="FFFFFF"/>
                </a:solidFill>
                <a:latin typeface="Calibri"/>
                <a:ea typeface="DejaVu Sans"/>
              </a:rPr>
              <a:t>NERG</a:t>
            </a:r>
            <a:r>
              <a:rPr lang="fr-FR" sz="4400" b="1" strike="noStrike" spc="-1">
                <a:solidFill>
                  <a:srgbClr val="FFFFFF"/>
                </a:solidFill>
                <a:latin typeface="Calibri"/>
                <a:ea typeface="Calibri"/>
              </a:rPr>
              <a:t>É</a:t>
            </a:r>
            <a:r>
              <a:rPr lang="fr-FR" sz="4400" b="1" strike="noStrike" spc="-1">
                <a:solidFill>
                  <a:srgbClr val="FFFFFF"/>
                </a:solidFill>
                <a:latin typeface="Calibri"/>
                <a:ea typeface="DejaVu Sans"/>
              </a:rPr>
              <a:t>TIQUE</a:t>
            </a:r>
            <a:endParaRPr lang="fr-FR" sz="4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ZoneTexte 3"/>
          <p:cNvSpPr/>
          <p:nvPr/>
        </p:nvSpPr>
        <p:spPr>
          <a:xfrm>
            <a:off x="797760" y="593280"/>
            <a:ext cx="10903680" cy="4964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3200" b="1" strike="noStrike" spc="-1" dirty="0">
                <a:solidFill>
                  <a:srgbClr val="203864"/>
                </a:solidFill>
                <a:latin typeface="Calibri"/>
                <a:ea typeface="DejaVu Sans"/>
              </a:rPr>
              <a:t>PLAN DE LA PRÉSENTATION</a:t>
            </a:r>
            <a:endParaRPr lang="fr-FR" sz="3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3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3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3200" b="1" strike="noStrike" spc="-1" dirty="0">
                <a:solidFill>
                  <a:srgbClr val="203864"/>
                </a:solidFill>
                <a:latin typeface="Calibri"/>
                <a:ea typeface="DejaVu Sans"/>
              </a:rPr>
              <a:t>I - POURQUOI LA TRANSITION  </a:t>
            </a:r>
            <a:r>
              <a:rPr lang="fr-FR" sz="3200" b="1" strike="noStrike" spc="-1" dirty="0">
                <a:solidFill>
                  <a:srgbClr val="203864"/>
                </a:solidFill>
                <a:latin typeface="Calibri"/>
                <a:ea typeface="Calibri"/>
              </a:rPr>
              <a:t>É</a:t>
            </a:r>
            <a:r>
              <a:rPr lang="fr-FR" sz="3200" b="1" strike="noStrike" spc="-1" dirty="0">
                <a:solidFill>
                  <a:srgbClr val="203864"/>
                </a:solidFill>
                <a:latin typeface="Calibri"/>
                <a:ea typeface="DejaVu Sans"/>
              </a:rPr>
              <a:t>NERG</a:t>
            </a:r>
            <a:r>
              <a:rPr lang="fr-FR" sz="3200" b="1" strike="noStrike" spc="-1" dirty="0">
                <a:solidFill>
                  <a:srgbClr val="203864"/>
                </a:solidFill>
                <a:latin typeface="Calibri"/>
                <a:ea typeface="Calibri"/>
              </a:rPr>
              <a:t>É</a:t>
            </a:r>
            <a:r>
              <a:rPr lang="fr-FR" sz="3200" b="1" strike="noStrike" spc="-1" dirty="0">
                <a:solidFill>
                  <a:srgbClr val="203864"/>
                </a:solidFill>
                <a:latin typeface="Calibri"/>
                <a:ea typeface="DejaVu Sans"/>
              </a:rPr>
              <a:t>TIQUE EST-ELLE URGENTE ET NÉCESSAIRE ?</a:t>
            </a:r>
            <a:endParaRPr lang="fr-FR" sz="3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3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3200" b="1" strike="noStrike" spc="-1" dirty="0">
                <a:solidFill>
                  <a:srgbClr val="203864"/>
                </a:solidFill>
                <a:latin typeface="Calibri"/>
                <a:ea typeface="DejaVu Sans"/>
              </a:rPr>
              <a:t>II – LE PARC ÉOLIEN EN MER DE FÉCAMP</a:t>
            </a:r>
            <a:endParaRPr lang="fr-FR" sz="3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3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3200" b="1" strike="noStrike" spc="-1" dirty="0">
                <a:solidFill>
                  <a:srgbClr val="203864"/>
                </a:solidFill>
                <a:latin typeface="Calibri"/>
                <a:ea typeface="DejaVu Sans"/>
              </a:rPr>
              <a:t>III – PARTISANS ET OPPOSANTS À L’ ÉNERGIE ÉOLIENNE </a:t>
            </a:r>
            <a:endParaRPr lang="fr-FR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32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ZoneTexte 3"/>
          <p:cNvSpPr/>
          <p:nvPr/>
        </p:nvSpPr>
        <p:spPr>
          <a:xfrm>
            <a:off x="797760" y="593280"/>
            <a:ext cx="10903680" cy="6306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3200" b="1" strike="noStrike" spc="-1">
                <a:solidFill>
                  <a:srgbClr val="203864"/>
                </a:solidFill>
                <a:latin typeface="Calibri"/>
                <a:ea typeface="DejaVu Sans"/>
              </a:rPr>
              <a:t>I - POURQUOI LA TRANSITION ENERGETIQUE EST-ELLE URGENTE ET NÉCESSAIRE ?</a:t>
            </a:r>
            <a:endParaRPr lang="fr-FR" sz="3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fr-FR" sz="3200" b="0" strike="noStrike" spc="-1">
              <a:latin typeface="Arial"/>
            </a:endParaRPr>
          </a:p>
          <a:p>
            <a:pPr marL="285840" indent="-285840" algn="just">
              <a:lnSpc>
                <a:spcPct val="100000"/>
              </a:lnSpc>
              <a:buClr>
                <a:srgbClr val="FFFFFF"/>
              </a:buClr>
              <a:buFont typeface="StarSymbol"/>
              <a:buChar char="-"/>
            </a:pPr>
            <a:r>
              <a:rPr lang="fr-FR" sz="2400" b="1" strike="noStrike" spc="-1">
                <a:solidFill>
                  <a:srgbClr val="203864"/>
                </a:solidFill>
                <a:latin typeface="Calibri"/>
                <a:ea typeface="DejaVu Sans"/>
              </a:rPr>
              <a:t>LUTTE CONTRE LE RÉCHAUFFEMENT CLIMATIQUE LIÉ À L’EXPLOITATION DES ÉNERGIES FOSSILES (PÉTROLE, GAZ NATUREL, CHARBON…) GÉNÉRATRICE DES GAZ À EFFET DE SERRE (GES)</a:t>
            </a:r>
            <a:endParaRPr lang="fr-FR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  <a:p>
            <a:pPr marL="285840" indent="-285840" algn="just">
              <a:lnSpc>
                <a:spcPct val="100000"/>
              </a:lnSpc>
              <a:buClr>
                <a:srgbClr val="FFFFFF"/>
              </a:buClr>
              <a:buFont typeface="StarSymbol"/>
              <a:buChar char="-"/>
            </a:pPr>
            <a:r>
              <a:rPr lang="fr-FR" sz="2400" b="1" strike="noStrike" spc="-1">
                <a:solidFill>
                  <a:srgbClr val="203864"/>
                </a:solidFill>
                <a:latin typeface="Calibri"/>
                <a:ea typeface="DejaVu Sans"/>
              </a:rPr>
              <a:t>EFFET DE SERRE RESPONSABLE DE L’AUGMENTATION DES TEMPÉRATURES MOYENNES À LA SURFACE DU GLOBE TERRESTRE : ENTRE UN ET CINQ DEGRÉS D’ICI 2100 SELON LES SCIENTIFIQUES</a:t>
            </a:r>
            <a:endParaRPr lang="fr-FR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  <a:p>
            <a:pPr marL="285840" indent="-285840" algn="just">
              <a:lnSpc>
                <a:spcPct val="100000"/>
              </a:lnSpc>
              <a:buClr>
                <a:srgbClr val="FFFFFF"/>
              </a:buClr>
              <a:buFont typeface="StarSymbol"/>
              <a:buChar char="-"/>
            </a:pPr>
            <a:r>
              <a:rPr lang="fr-FR" sz="2400" b="1" strike="noStrike" spc="-1">
                <a:solidFill>
                  <a:srgbClr val="203864"/>
                </a:solidFill>
                <a:latin typeface="Calibri"/>
                <a:ea typeface="DejaVu Sans"/>
              </a:rPr>
              <a:t>CONSÉQUENCES : ÉLÉVATION DU NIVEAU DES OCÉANS ET DES MERS, MULTIPLICATION DES ALEAS CLIMATIQUES (CYCLONES, PLUIES TORRENTIELLES, SÉCHERESSE…)</a:t>
            </a:r>
            <a:endParaRPr lang="fr-FR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ZoneTexte 1"/>
          <p:cNvSpPr/>
          <p:nvPr/>
        </p:nvSpPr>
        <p:spPr>
          <a:xfrm>
            <a:off x="6517440" y="6595200"/>
            <a:ext cx="5942520" cy="33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https://twitter.com/BulbFr/status/1307961185585762306/photo/1</a:t>
            </a:r>
            <a:endParaRPr lang="fr-FR" sz="16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ZoneTexte 2"/>
          <p:cNvSpPr/>
          <p:nvPr/>
        </p:nvSpPr>
        <p:spPr>
          <a:xfrm>
            <a:off x="0" y="0"/>
            <a:ext cx="5035813" cy="673885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fr-FR" sz="2400" b="1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Inaugurée en 1968, la centrale thermique EDF du Havre, qui produisait environ 410 mégawatts par an, a définitivement été arrêtée en avril 2021 dans le cadre de la Programmation Pluriannuelle de l’Énergie (PPE). Cette dernière impose la fermeture de toutes les centrales à charbon françaises en 2022 afin de diminuer les émissions de CO2 pour lutter contre le réchauffement climatique et atteindre la neutralité carbone d’ici 2050.</a:t>
            </a:r>
            <a:endParaRPr lang="fr-FR" sz="2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fr-FR" sz="2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fr-FR" sz="2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fr-FR" sz="2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fr-FR" sz="2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fr-FR" sz="24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ZoneTexte 1"/>
          <p:cNvSpPr/>
          <p:nvPr/>
        </p:nvSpPr>
        <p:spPr>
          <a:xfrm>
            <a:off x="865800" y="165240"/>
            <a:ext cx="10738080" cy="6916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4400" b="1" strike="noStrike" cap="all" spc="-1">
                <a:solidFill>
                  <a:srgbClr val="203864"/>
                </a:solidFill>
                <a:latin typeface="Calibri"/>
                <a:ea typeface="DejaVu Sans"/>
              </a:rPr>
              <a:t>II - Le parc Éolien en mer de fÉcamp</a:t>
            </a:r>
            <a:endParaRPr lang="fr-FR" sz="4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fr-FR" sz="4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fr-FR" sz="2400" b="1" strike="noStrike" spc="-1">
                <a:solidFill>
                  <a:srgbClr val="203864"/>
                </a:solidFill>
                <a:latin typeface="Calibri"/>
                <a:ea typeface="DejaVu Sans"/>
              </a:rPr>
              <a:t>71 éoliennes off-shore développant une puissance totale d’environ 500 mégawatts</a:t>
            </a:r>
            <a:endParaRPr lang="fr-FR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  <a:p>
            <a:pPr marL="285840" indent="-285840" algn="just">
              <a:lnSpc>
                <a:spcPct val="100000"/>
              </a:lnSpc>
              <a:buClr>
                <a:srgbClr val="FFFFFF"/>
              </a:buClr>
              <a:buFont typeface="StarSymbol"/>
              <a:buChar char="-"/>
            </a:pPr>
            <a:r>
              <a:rPr lang="fr-FR" sz="2400" b="1" strike="noStrike" spc="-1">
                <a:solidFill>
                  <a:srgbClr val="203864"/>
                </a:solidFill>
                <a:latin typeface="Calibri"/>
                <a:ea typeface="DejaVu Sans"/>
              </a:rPr>
              <a:t>Implantation entre 13 et 22 kilomètres au large de la ville de Fécamp du parc d’une superficie totale de 60 km²</a:t>
            </a:r>
            <a:endParaRPr lang="fr-FR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  <a:p>
            <a:pPr marL="285840" indent="-285840" algn="just">
              <a:lnSpc>
                <a:spcPct val="100000"/>
              </a:lnSpc>
              <a:buClr>
                <a:srgbClr val="FFFFFF"/>
              </a:buClr>
              <a:buFont typeface="StarSymbol"/>
              <a:buChar char="-"/>
            </a:pPr>
            <a:r>
              <a:rPr lang="fr-FR" sz="2400" b="1" strike="noStrike" spc="-1">
                <a:solidFill>
                  <a:srgbClr val="203864"/>
                </a:solidFill>
                <a:latin typeface="Calibri"/>
                <a:ea typeface="DejaVu Sans"/>
              </a:rPr>
              <a:t>Production d’électricité couvrant les besoins de 770 000 personnes, soit 60 % des Seinomarins ou l’équivalent de près de cinq villes comme le Havre (170 000 habitants)</a:t>
            </a:r>
            <a:endParaRPr lang="fr-FR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  <a:p>
            <a:pPr marL="285840" indent="-285840" algn="just">
              <a:lnSpc>
                <a:spcPct val="100000"/>
              </a:lnSpc>
              <a:buClr>
                <a:srgbClr val="FFFFFF"/>
              </a:buClr>
              <a:buFont typeface="StarSymbol"/>
              <a:buChar char="-"/>
            </a:pPr>
            <a:r>
              <a:rPr lang="fr-FR" sz="2400" b="1" strike="noStrike" spc="-1">
                <a:solidFill>
                  <a:srgbClr val="203864"/>
                </a:solidFill>
                <a:latin typeface="Calibri"/>
                <a:ea typeface="DejaVu Sans"/>
              </a:rPr>
              <a:t>Investissement total de deux milliards d’euros incluant le raccordement électrique, la fourniture et l’installation des éoliennes, des fondations, de la station électrique, des câbles inter-éoliennes et du raccordement à terre, le coût des études et du démantèlement à l’issue de la phase d’exploitation du projet estimée à 25 ans.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2"/>
          <p:cNvSpPr/>
          <p:nvPr/>
        </p:nvSpPr>
        <p:spPr>
          <a:xfrm>
            <a:off x="7846920" y="1474200"/>
            <a:ext cx="1818360" cy="1398600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5" name="ZoneTexte 4"/>
          <p:cNvSpPr/>
          <p:nvPr/>
        </p:nvSpPr>
        <p:spPr>
          <a:xfrm>
            <a:off x="2724480" y="1772640"/>
            <a:ext cx="442152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400" b="1" strike="noStrike" spc="-1">
                <a:solidFill>
                  <a:srgbClr val="FFFFFF"/>
                </a:solidFill>
                <a:latin typeface="Calibri"/>
                <a:ea typeface="DejaVu Sans"/>
              </a:rPr>
              <a:t>Lieu d’implantation du futur parc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96" name="Flèche : droite 5"/>
          <p:cNvSpPr/>
          <p:nvPr/>
        </p:nvSpPr>
        <p:spPr>
          <a:xfrm>
            <a:off x="7072560" y="2003760"/>
            <a:ext cx="670680" cy="446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472C4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ZoneTexte 1"/>
          <p:cNvSpPr/>
          <p:nvPr/>
        </p:nvSpPr>
        <p:spPr>
          <a:xfrm>
            <a:off x="165240" y="398880"/>
            <a:ext cx="12025440" cy="6823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4400" b="1" strike="noStrike" cap="all" spc="-1">
                <a:solidFill>
                  <a:srgbClr val="28354C"/>
                </a:solidFill>
                <a:latin typeface="Calibri"/>
                <a:ea typeface="DejaVu Sans"/>
              </a:rPr>
              <a:t>Les avantages du site fÉcampois</a:t>
            </a: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4400" b="0" strike="noStrike" spc="-1">
              <a:latin typeface="Arial"/>
            </a:endParaRPr>
          </a:p>
          <a:p>
            <a:pPr marL="285840" indent="-285840" algn="just">
              <a:lnSpc>
                <a:spcPct val="100000"/>
              </a:lnSpc>
              <a:buClr>
                <a:srgbClr val="FFFFFF"/>
              </a:buClr>
              <a:buFont typeface="StarSymbol"/>
              <a:buChar char="-"/>
            </a:pPr>
            <a:r>
              <a:rPr lang="fr-FR" sz="2800" b="1" strike="noStrike" spc="-1">
                <a:solidFill>
                  <a:srgbClr val="28354C"/>
                </a:solidFill>
                <a:latin typeface="Calibri"/>
                <a:ea typeface="DejaVu Sans"/>
              </a:rPr>
              <a:t>Un milieu physique adapté à l’éolien en mer : un vent fort et régulier et une faible profondeur, environ 30 mètres sur la zone du projet</a:t>
            </a:r>
            <a:endParaRPr lang="fr-FR" sz="2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fr-FR" sz="2800" b="0" strike="noStrike" spc="-1">
              <a:latin typeface="Arial"/>
            </a:endParaRPr>
          </a:p>
          <a:p>
            <a:pPr marL="285840" indent="-285840" algn="just">
              <a:lnSpc>
                <a:spcPct val="100000"/>
              </a:lnSpc>
              <a:buClr>
                <a:srgbClr val="FFFFFF"/>
              </a:buClr>
              <a:buFont typeface="StarSymbol"/>
              <a:buChar char="-"/>
            </a:pPr>
            <a:r>
              <a:rPr lang="fr-FR" sz="2800" b="1" strike="noStrike" spc="-1">
                <a:solidFill>
                  <a:srgbClr val="28354C"/>
                </a:solidFill>
                <a:latin typeface="Calibri"/>
                <a:ea typeface="DejaVu Sans"/>
              </a:rPr>
              <a:t>Une absence de contrainte majeure en termes de servitudes réglementaires et de sécurité maritime. Le secteur est par exemple à l’écart des principales routes de navigation commerciale.</a:t>
            </a:r>
            <a:endParaRPr lang="fr-FR" sz="2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fr-FR" sz="2800" b="0" strike="noStrike" spc="-1">
              <a:latin typeface="Arial"/>
            </a:endParaRPr>
          </a:p>
          <a:p>
            <a:pPr marL="285840" indent="-285840" algn="just">
              <a:lnSpc>
                <a:spcPct val="100000"/>
              </a:lnSpc>
              <a:buClr>
                <a:srgbClr val="FFFFFF"/>
              </a:buClr>
              <a:buFont typeface="StarSymbol"/>
              <a:buChar char="-"/>
            </a:pPr>
            <a:r>
              <a:rPr lang="fr-FR" sz="2800" b="1" strike="noStrike" spc="-1">
                <a:solidFill>
                  <a:srgbClr val="28354C"/>
                </a:solidFill>
                <a:latin typeface="Calibri"/>
                <a:ea typeface="DejaVu Sans"/>
              </a:rPr>
              <a:t>Une compatibilité avec les enjeux environnementaux, les activités humaines et les usages de la mer, évaluée par la réalisation d’études environnementales sur plusieurs années.</a:t>
            </a:r>
            <a:endParaRPr lang="fr-FR" sz="2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fr-FR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8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fr-FR" sz="1800" b="1" strike="noStrike" spc="-1">
                <a:solidFill>
                  <a:srgbClr val="FFFFFF"/>
                </a:solidFill>
                <a:latin typeface="Calibri"/>
                <a:ea typeface="DejaVu Sans"/>
              </a:rPr>
              <a:t>https://parc-eolien-en-mer-de-fecamp.fr/le-parc-eolien-en-mer/presentation-du-projet/</a:t>
            </a:r>
            <a:endParaRPr lang="fr-FR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</TotalTime>
  <Words>745</Words>
  <Application>Microsoft Office PowerPoint</Application>
  <PresentationFormat>Grand écran</PresentationFormat>
  <Paragraphs>116</Paragraphs>
  <Slides>14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14</vt:i4>
      </vt:variant>
    </vt:vector>
  </HeadingPairs>
  <TitlesOfParts>
    <vt:vector size="23" baseType="lpstr">
      <vt:lpstr>Arial</vt:lpstr>
      <vt:lpstr>Calibri</vt:lpstr>
      <vt:lpstr>DejaVu Sans</vt:lpstr>
      <vt:lpstr>StarSymbol</vt:lpstr>
      <vt:lpstr>Symbol</vt:lpstr>
      <vt:lpstr>Times New Roman</vt:lpstr>
      <vt:lpstr>Wingdings</vt:lpstr>
      <vt:lpstr>Office Theme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Coicaudc</dc:creator>
  <dc:description/>
  <cp:lastModifiedBy>Coicaudc</cp:lastModifiedBy>
  <cp:revision>36</cp:revision>
  <dcterms:created xsi:type="dcterms:W3CDTF">2022-06-04T15:58:32Z</dcterms:created>
  <dcterms:modified xsi:type="dcterms:W3CDTF">2022-06-14T13:41:52Z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2</vt:i4>
  </property>
  <property fmtid="{D5CDD505-2E9C-101B-9397-08002B2CF9AE}" pid="3" name="PresentationFormat">
    <vt:lpwstr>Grand écran</vt:lpwstr>
  </property>
  <property fmtid="{D5CDD505-2E9C-101B-9397-08002B2CF9AE}" pid="4" name="Slides">
    <vt:i4>14</vt:i4>
  </property>
</Properties>
</file>